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rlow Condensed Heavy" charset="1" panose="00000A06000000000000"/>
      <p:regular r:id="rId20"/>
    </p:embeddedFont>
    <p:embeddedFont>
      <p:font typeface="Aileron" charset="1" panose="00000500000000000000"/>
      <p:regular r:id="rId21"/>
    </p:embeddedFont>
    <p:embeddedFont>
      <p:font typeface="Aileron Bold" charset="1" panose="00000800000000000000"/>
      <p:regular r:id="rId22"/>
    </p:embeddedFont>
    <p:embeddedFont>
      <p:font typeface="Akzidenz-Grotesk Heavy" charset="1" panose="02000503050000020004"/>
      <p:regular r:id="rId23"/>
    </p:embeddedFont>
    <p:embeddedFont>
      <p:font typeface="Aileron Ultra-Bold" charset="1" panose="00000A00000000000000"/>
      <p:regular r:id="rId24"/>
    </p:embeddedFont>
    <p:embeddedFont>
      <p:font typeface="Aileron Heavy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7LPQeldo.mp4" Type="http://schemas.openxmlformats.org/officeDocument/2006/relationships/video"/><Relationship Id="rId4" Target="../media/VAG7LPQeld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4171" y="0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96737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8132" y="2816300"/>
            <a:ext cx="10395600" cy="48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ANALOG LINE FOLLOWING ROBOT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958605" y="173642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05939" y="2719229"/>
            <a:ext cx="6876463" cy="6539071"/>
          </a:xfrm>
          <a:custGeom>
            <a:avLst/>
            <a:gdLst/>
            <a:ahLst/>
            <a:cxnLst/>
            <a:rect r="r" b="b" t="t" l="l"/>
            <a:pathLst>
              <a:path h="6539071" w="6876463">
                <a:moveTo>
                  <a:pt x="0" y="0"/>
                </a:moveTo>
                <a:lnTo>
                  <a:pt x="6876463" y="0"/>
                </a:lnTo>
                <a:lnTo>
                  <a:pt x="6876463" y="6539071"/>
                </a:lnTo>
                <a:lnTo>
                  <a:pt x="0" y="65390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0212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211574" y="1415172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8132" y="7604050"/>
            <a:ext cx="425767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Outlaws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3331" y="198545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35421" y="0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60" y="0"/>
                </a:lnTo>
                <a:lnTo>
                  <a:pt x="3076460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0279" y="2070755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739973" y="9258300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1389" y="879648"/>
            <a:ext cx="10985222" cy="8527703"/>
          </a:xfrm>
          <a:custGeom>
            <a:avLst/>
            <a:gdLst/>
            <a:ahLst/>
            <a:cxnLst/>
            <a:rect r="r" b="b" t="t" l="l"/>
            <a:pathLst>
              <a:path h="8527703" w="10985222">
                <a:moveTo>
                  <a:pt x="0" y="0"/>
                </a:moveTo>
                <a:lnTo>
                  <a:pt x="10985222" y="0"/>
                </a:lnTo>
                <a:lnTo>
                  <a:pt x="10985222" y="8527704"/>
                </a:lnTo>
                <a:lnTo>
                  <a:pt x="0" y="8527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91288" y="9462041"/>
            <a:ext cx="530542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Regulators and power management circuits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3584" y="2017740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35421" y="0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60" y="0"/>
                </a:lnTo>
                <a:lnTo>
                  <a:pt x="3076460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0279" y="2070755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20036" y="2070755"/>
            <a:ext cx="5150915" cy="4199472"/>
          </a:xfrm>
          <a:custGeom>
            <a:avLst/>
            <a:gdLst/>
            <a:ahLst/>
            <a:cxnLst/>
            <a:rect r="r" b="b" t="t" l="l"/>
            <a:pathLst>
              <a:path h="4199472" w="5150915">
                <a:moveTo>
                  <a:pt x="0" y="0"/>
                </a:moveTo>
                <a:lnTo>
                  <a:pt x="5150914" y="0"/>
                </a:lnTo>
                <a:lnTo>
                  <a:pt x="5150914" y="4199471"/>
                </a:lnTo>
                <a:lnTo>
                  <a:pt x="0" y="4199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4716" y="2070755"/>
            <a:ext cx="5212188" cy="4199472"/>
          </a:xfrm>
          <a:custGeom>
            <a:avLst/>
            <a:gdLst/>
            <a:ahLst/>
            <a:cxnLst/>
            <a:rect r="r" b="b" t="t" l="l"/>
            <a:pathLst>
              <a:path h="4199472" w="5212188">
                <a:moveTo>
                  <a:pt x="0" y="0"/>
                </a:moveTo>
                <a:lnTo>
                  <a:pt x="5212188" y="0"/>
                </a:lnTo>
                <a:lnTo>
                  <a:pt x="5212188" y="4199471"/>
                </a:lnTo>
                <a:lnTo>
                  <a:pt x="0" y="4199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95493" y="6432151"/>
            <a:ext cx="6120035" cy="3737570"/>
          </a:xfrm>
          <a:custGeom>
            <a:avLst/>
            <a:gdLst/>
            <a:ahLst/>
            <a:cxnLst/>
            <a:rect r="r" b="b" t="t" l="l"/>
            <a:pathLst>
              <a:path h="3737570" w="6120035">
                <a:moveTo>
                  <a:pt x="0" y="0"/>
                </a:moveTo>
                <a:lnTo>
                  <a:pt x="6120035" y="0"/>
                </a:lnTo>
                <a:lnTo>
                  <a:pt x="6120035" y="3737571"/>
                </a:lnTo>
                <a:lnTo>
                  <a:pt x="0" y="3737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76300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PCB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5421" y="0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60" y="0"/>
                </a:lnTo>
                <a:lnTo>
                  <a:pt x="3076460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2327" y="246682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8"/>
                </a:lnTo>
                <a:lnTo>
                  <a:pt x="0" y="129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937110"/>
            <a:ext cx="5022234" cy="4407699"/>
          </a:xfrm>
          <a:custGeom>
            <a:avLst/>
            <a:gdLst/>
            <a:ahLst/>
            <a:cxnLst/>
            <a:rect r="r" b="b" t="t" l="l"/>
            <a:pathLst>
              <a:path h="4407699" w="5022234">
                <a:moveTo>
                  <a:pt x="0" y="0"/>
                </a:moveTo>
                <a:lnTo>
                  <a:pt x="5022234" y="0"/>
                </a:lnTo>
                <a:lnTo>
                  <a:pt x="5022234" y="4407699"/>
                </a:lnTo>
                <a:lnTo>
                  <a:pt x="0" y="4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78324" y="1937110"/>
            <a:ext cx="7072525" cy="4407699"/>
          </a:xfrm>
          <a:custGeom>
            <a:avLst/>
            <a:gdLst/>
            <a:ahLst/>
            <a:cxnLst/>
            <a:rect r="r" b="b" t="t" l="l"/>
            <a:pathLst>
              <a:path h="4407699" w="7072525">
                <a:moveTo>
                  <a:pt x="0" y="0"/>
                </a:moveTo>
                <a:lnTo>
                  <a:pt x="7072526" y="0"/>
                </a:lnTo>
                <a:lnTo>
                  <a:pt x="7072526" y="4407699"/>
                </a:lnTo>
                <a:lnTo>
                  <a:pt x="0" y="4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373384"/>
            <a:ext cx="5297793" cy="3175532"/>
          </a:xfrm>
          <a:custGeom>
            <a:avLst/>
            <a:gdLst/>
            <a:ahLst/>
            <a:cxnLst/>
            <a:rect r="r" b="b" t="t" l="l"/>
            <a:pathLst>
              <a:path h="3175532" w="5297793">
                <a:moveTo>
                  <a:pt x="0" y="0"/>
                </a:moveTo>
                <a:lnTo>
                  <a:pt x="5297793" y="0"/>
                </a:lnTo>
                <a:lnTo>
                  <a:pt x="5297793" y="3175532"/>
                </a:lnTo>
                <a:lnTo>
                  <a:pt x="0" y="3175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17882" y="6134734"/>
            <a:ext cx="6432968" cy="3859543"/>
          </a:xfrm>
          <a:custGeom>
            <a:avLst/>
            <a:gdLst/>
            <a:ahLst/>
            <a:cxnLst/>
            <a:rect r="r" b="b" t="t" l="l"/>
            <a:pathLst>
              <a:path h="3859543" w="6432968">
                <a:moveTo>
                  <a:pt x="0" y="0"/>
                </a:moveTo>
                <a:lnTo>
                  <a:pt x="6432968" y="0"/>
                </a:lnTo>
                <a:lnTo>
                  <a:pt x="6432968" y="3859543"/>
                </a:lnTo>
                <a:lnTo>
                  <a:pt x="0" y="3859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01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6300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Enclosure 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51538" y="0"/>
            <a:ext cx="578492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91226" y="7772175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8327" y="3729986"/>
            <a:ext cx="8536820" cy="31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Fully analog line-following robot using PID control.</a:t>
            </a:r>
          </a:p>
          <a:p>
            <a:pPr algn="just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IR sensor array detects line position.</a:t>
            </a:r>
          </a:p>
          <a:p>
            <a:pPr algn="just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Analog circuits generate error and implement PID.</a:t>
            </a:r>
          </a:p>
          <a:p>
            <a:pPr algn="just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Comparator with triangular wave produce PWM for motor control.</a:t>
            </a:r>
          </a:p>
          <a:p>
            <a:pPr algn="just" marL="496585" indent="-248293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Transistors drive motors for smooth, real-time line tracking.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558327" y="2261642"/>
            <a:ext cx="7175701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9906" y="8079160"/>
            <a:ext cx="4502685" cy="609512"/>
            <a:chOff x="0" y="0"/>
            <a:chExt cx="1295215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43737" y="3083116"/>
            <a:ext cx="4502685" cy="609512"/>
            <a:chOff x="0" y="0"/>
            <a:chExt cx="1295215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33553" y="3083116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1854" y="8083411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3426" y="1022490"/>
            <a:ext cx="10726552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</a:t>
            </a:r>
            <a:r>
              <a:rPr lang="en-US" b="true" sz="51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omponents and Selection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54853" y="3868148"/>
            <a:ext cx="4503851" cy="96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Provides accurate line position detection. Analog output simplifies processing.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580" y="8183138"/>
            <a:ext cx="4203469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3.7 V Li-</a:t>
            </a:r>
            <a:r>
              <a:rPr lang="en-US" b="true" sz="2014" strike="noStrike" u="non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ion Batteries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8952" y="3187094"/>
            <a:ext cx="2252255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IR Sensors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33204" y="8829464"/>
            <a:ext cx="4503851" cy="128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Used as the main power source. Two batteries connected in series supply sufficient voltage for both regulators to produce ±5 V.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697737" y="1381332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44098" y="3083116"/>
            <a:ext cx="4502685" cy="609512"/>
            <a:chOff x="0" y="0"/>
            <a:chExt cx="1295215" cy="175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33914" y="3083116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42933" y="3799437"/>
            <a:ext cx="4503851" cy="128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Cont</a:t>
            </a: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ains  4 op-amps in total. Ideal for implementing P, I, D circuits and signal conditioning. </a:t>
            </a:r>
          </a:p>
          <a:p>
            <a:pPr algn="l">
              <a:lnSpc>
                <a:spcPts val="256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99063" y="3183097"/>
            <a:ext cx="3230815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LM324N  Op-Amp IC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44098" y="5555183"/>
            <a:ext cx="4502685" cy="609512"/>
            <a:chOff x="0" y="0"/>
            <a:chExt cx="1295215" cy="1753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33914" y="5555183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42933" y="6313987"/>
            <a:ext cx="4503851" cy="63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Used for filtering, integration, and differentiation circuits.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9313" y="5659160"/>
            <a:ext cx="2252255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Capacitors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24783" y="8083411"/>
            <a:ext cx="4502685" cy="609512"/>
            <a:chOff x="0" y="0"/>
            <a:chExt cx="1295215" cy="1753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14599" y="8083411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23617" y="8842215"/>
            <a:ext cx="4503851" cy="96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Used to create a regulated ±5 V dual power supply for stable analog operation.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25735" y="8183047"/>
            <a:ext cx="3377470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Voltage Regulators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180329" y="5473227"/>
            <a:ext cx="4502685" cy="609512"/>
            <a:chOff x="0" y="0"/>
            <a:chExt cx="1295215" cy="1753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135865" y="7969124"/>
            <a:ext cx="4502685" cy="609512"/>
            <a:chOff x="0" y="0"/>
            <a:chExt cx="1295215" cy="17532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189696" y="2973079"/>
            <a:ext cx="4502685" cy="609512"/>
            <a:chOff x="0" y="0"/>
            <a:chExt cx="1295215" cy="17532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2379512" y="2973079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379512" y="5473227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367814" y="7973374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3188531" y="3731883"/>
            <a:ext cx="4503851" cy="63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Used for setting PID gains (Kp, Ki, Kd) and voltage division.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51003" y="5577204"/>
            <a:ext cx="4159005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</a:t>
            </a:r>
            <a:r>
              <a:rPr lang="en-US" b="true" sz="2014" strike="noStrike" u="non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 Motors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306540" y="8073101"/>
            <a:ext cx="4203469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MOSFETs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79574" y="3082586"/>
            <a:ext cx="3974897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Resistors &amp; Variable resistors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201395" y="6227781"/>
            <a:ext cx="4503851" cy="128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</a:t>
            </a: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rovide motion to the robot and respond effectively to PWM control signals.</a:t>
            </a:r>
          </a:p>
          <a:p>
            <a:pPr algn="l">
              <a:lnSpc>
                <a:spcPts val="2563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3179163" y="8719428"/>
            <a:ext cx="4503851" cy="128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Used as efficient electronic switches for driving DC motors with PWM signals. Offer fast switching speed and low power loss compared to BJTs.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156019" y="5581051"/>
            <a:ext cx="4502685" cy="609512"/>
            <a:chOff x="0" y="0"/>
            <a:chExt cx="1295215" cy="17532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7664" y="0"/>
                  </a:moveTo>
                  <a:lnTo>
                    <a:pt x="1207551" y="0"/>
                  </a:lnTo>
                  <a:cubicBezTo>
                    <a:pt x="1230801" y="0"/>
                    <a:pt x="1253098" y="9236"/>
                    <a:pt x="1269539" y="25676"/>
                  </a:cubicBezTo>
                  <a:cubicBezTo>
                    <a:pt x="1285979" y="42117"/>
                    <a:pt x="1295215" y="64414"/>
                    <a:pt x="1295215" y="87664"/>
                  </a:cubicBezTo>
                  <a:lnTo>
                    <a:pt x="1295215" y="87664"/>
                  </a:lnTo>
                  <a:cubicBezTo>
                    <a:pt x="1295215" y="136080"/>
                    <a:pt x="1255966" y="175329"/>
                    <a:pt x="1207551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6345835" y="5581051"/>
            <a:ext cx="609512" cy="609512"/>
          </a:xfrm>
          <a:custGeom>
            <a:avLst/>
            <a:gdLst/>
            <a:ahLst/>
            <a:cxnLst/>
            <a:rect r="r" b="b" t="t" l="l"/>
            <a:pathLst>
              <a:path h="609512" w="609512">
                <a:moveTo>
                  <a:pt x="0" y="0"/>
                </a:moveTo>
                <a:lnTo>
                  <a:pt x="609512" y="0"/>
                </a:lnTo>
                <a:lnTo>
                  <a:pt x="609512" y="609512"/>
                </a:lnTo>
                <a:lnTo>
                  <a:pt x="0" y="6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7154853" y="6339855"/>
            <a:ext cx="4503851" cy="16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buck converter steps down the battery voltage to a stable 6 V supply, ensuring efficient and reliable power delivery to the DC motors without affecting the analog control circuits.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281233" y="5685029"/>
            <a:ext cx="2252255" cy="3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014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Buck Converter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227" y="1370647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227" y="2434958"/>
            <a:ext cx="17589545" cy="7211714"/>
          </a:xfrm>
          <a:custGeom>
            <a:avLst/>
            <a:gdLst/>
            <a:ahLst/>
            <a:cxnLst/>
            <a:rect r="r" b="b" t="t" l="l"/>
            <a:pathLst>
              <a:path h="7211714" w="17589545">
                <a:moveTo>
                  <a:pt x="0" y="0"/>
                </a:moveTo>
                <a:lnTo>
                  <a:pt x="17589546" y="0"/>
                </a:lnTo>
                <a:lnTo>
                  <a:pt x="17589546" y="7211713"/>
                </a:lnTo>
                <a:lnTo>
                  <a:pt x="0" y="7211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57699" y="3003237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8701" y="7425242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79184" y="6040814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19479" y="5596077"/>
            <a:ext cx="1745727" cy="1679354"/>
            <a:chOff x="0" y="0"/>
            <a:chExt cx="558150" cy="536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8150" cy="536930"/>
            </a:xfrm>
            <a:custGeom>
              <a:avLst/>
              <a:gdLst/>
              <a:ahLst/>
              <a:cxnLst/>
              <a:rect r="r" b="b" t="t" l="l"/>
              <a:pathLst>
                <a:path h="536930" w="558150">
                  <a:moveTo>
                    <a:pt x="39813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376910"/>
                  </a:lnTo>
                  <a:lnTo>
                    <a:pt x="160020" y="536930"/>
                  </a:lnTo>
                  <a:lnTo>
                    <a:pt x="398130" y="536930"/>
                  </a:lnTo>
                  <a:lnTo>
                    <a:pt x="558150" y="376910"/>
                  </a:lnTo>
                  <a:lnTo>
                    <a:pt x="558150" y="160020"/>
                  </a:lnTo>
                  <a:lnTo>
                    <a:pt x="398130" y="0"/>
                  </a:ln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5875"/>
              <a:ext cx="431150" cy="457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62928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System Block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6377" y="6322601"/>
            <a:ext cx="1571932" cy="2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b="true" sz="134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Amplifier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845" y="1714575"/>
            <a:ext cx="5060185" cy="665701"/>
            <a:chOff x="0" y="0"/>
            <a:chExt cx="1332724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7845" y="5713112"/>
            <a:ext cx="5060185" cy="665701"/>
            <a:chOff x="0" y="0"/>
            <a:chExt cx="133272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7845" y="2547525"/>
            <a:ext cx="5060185" cy="2651236"/>
            <a:chOff x="0" y="0"/>
            <a:chExt cx="1332724" cy="6982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724" cy="698268"/>
            </a:xfrm>
            <a:custGeom>
              <a:avLst/>
              <a:gdLst/>
              <a:ahLst/>
              <a:cxnLst/>
              <a:rect r="r" b="b" t="t" l="l"/>
              <a:pathLst>
                <a:path h="698268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669199"/>
                  </a:lnTo>
                  <a:cubicBezTo>
                    <a:pt x="1332724" y="676908"/>
                    <a:pt x="1329661" y="684302"/>
                    <a:pt x="1324209" y="689754"/>
                  </a:cubicBezTo>
                  <a:cubicBezTo>
                    <a:pt x="1318758" y="695205"/>
                    <a:pt x="1311364" y="698268"/>
                    <a:pt x="1303654" y="698268"/>
                  </a:cubicBezTo>
                  <a:lnTo>
                    <a:pt x="29069" y="698268"/>
                  </a:lnTo>
                  <a:cubicBezTo>
                    <a:pt x="13015" y="698268"/>
                    <a:pt x="0" y="685253"/>
                    <a:pt x="0" y="669199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32724" cy="745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7845" y="6546063"/>
            <a:ext cx="5060185" cy="1998158"/>
            <a:chOff x="0" y="0"/>
            <a:chExt cx="1332724" cy="5262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32965" y="1714575"/>
            <a:ext cx="4123902" cy="4366984"/>
          </a:xfrm>
          <a:custGeom>
            <a:avLst/>
            <a:gdLst/>
            <a:ahLst/>
            <a:cxnLst/>
            <a:rect r="r" b="b" t="t" l="l"/>
            <a:pathLst>
              <a:path h="4366984" w="4123902">
                <a:moveTo>
                  <a:pt x="0" y="0"/>
                </a:moveTo>
                <a:lnTo>
                  <a:pt x="4123901" y="0"/>
                </a:lnTo>
                <a:lnTo>
                  <a:pt x="4123901" y="4366984"/>
                </a:lnTo>
                <a:lnTo>
                  <a:pt x="0" y="436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52" r="-162602" b="-1023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7845" y="346912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Functionality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881984" y="6924698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56842" y="8995453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004266" y="-239367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56790" y="48324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6" y="0"/>
                </a:lnTo>
                <a:lnTo>
                  <a:pt x="647476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47750" y="1560109"/>
            <a:ext cx="7364192" cy="5804866"/>
          </a:xfrm>
          <a:custGeom>
            <a:avLst/>
            <a:gdLst/>
            <a:ahLst/>
            <a:cxnLst/>
            <a:rect r="r" b="b" t="t" l="l"/>
            <a:pathLst>
              <a:path h="5804866" w="7364192">
                <a:moveTo>
                  <a:pt x="0" y="0"/>
                </a:moveTo>
                <a:lnTo>
                  <a:pt x="7364192" y="0"/>
                </a:lnTo>
                <a:lnTo>
                  <a:pt x="7364192" y="5804866"/>
                </a:lnTo>
                <a:lnTo>
                  <a:pt x="0" y="5804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0" t="-414" r="0" b="-41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77868" y="5827540"/>
            <a:ext cx="2580138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Buffer Circuit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4005" y="2700676"/>
            <a:ext cx="4375518" cy="211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Detects the position of the black line on a white surface.Provides analog voltage proportional to reflected light intensity.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: 8 IR emitter–receiver pairs.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2404" y="1829002"/>
            <a:ext cx="433106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 IR Sensor Array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0059" y="6664562"/>
            <a:ext cx="4483411" cy="211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Isolates the sensor array from the next stage and prevents signal interference.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Op-amps from LM324 in voltage follower mode.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295070" y="7394813"/>
            <a:ext cx="336232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Input IR sensors and buffers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37480"/>
            <a:ext cx="5060185" cy="665701"/>
            <a:chOff x="0" y="0"/>
            <a:chExt cx="1332724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270431"/>
            <a:ext cx="5060185" cy="1998158"/>
            <a:chOff x="0" y="0"/>
            <a:chExt cx="1332724" cy="526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36017"/>
            <a:ext cx="5060185" cy="665701"/>
            <a:chOff x="0" y="0"/>
            <a:chExt cx="1332724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268968"/>
            <a:ext cx="5060185" cy="1998158"/>
            <a:chOff x="0" y="0"/>
            <a:chExt cx="1332724" cy="5262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31742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Functionality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261255" y="-2425838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84476" y="2103181"/>
            <a:ext cx="10801660" cy="6298313"/>
          </a:xfrm>
          <a:custGeom>
            <a:avLst/>
            <a:gdLst/>
            <a:ahLst/>
            <a:cxnLst/>
            <a:rect r="r" b="b" t="t" l="l"/>
            <a:pathLst>
              <a:path h="6298313" w="10801660">
                <a:moveTo>
                  <a:pt x="0" y="0"/>
                </a:moveTo>
                <a:lnTo>
                  <a:pt x="10801660" y="0"/>
                </a:lnTo>
                <a:lnTo>
                  <a:pt x="10801660" y="6298313"/>
                </a:lnTo>
                <a:lnTo>
                  <a:pt x="0" y="629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65555" y="8909052"/>
            <a:ext cx="363950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Scaling adders and Subtractor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8604" y="1551908"/>
            <a:ext cx="488037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Weighted Sum Calculation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064" y="2423581"/>
            <a:ext cx="4174411" cy="17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Computes position information by giving different weights to each sensor.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Scaling adder circuit using op-amps and resistors.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5339" y="5550428"/>
            <a:ext cx="3559861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Calculate Difference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0914" y="6387468"/>
            <a:ext cx="4483411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Produces the error signal by comparing left and right sums.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Differential amplifier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84232"/>
            <a:ext cx="5060185" cy="665701"/>
            <a:chOff x="0" y="0"/>
            <a:chExt cx="1332724" cy="175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217183"/>
            <a:ext cx="5060185" cy="5996695"/>
            <a:chOff x="0" y="0"/>
            <a:chExt cx="1332724" cy="1579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2724" cy="1579377"/>
            </a:xfrm>
            <a:custGeom>
              <a:avLst/>
              <a:gdLst/>
              <a:ahLst/>
              <a:cxnLst/>
              <a:rect r="r" b="b" t="t" l="l"/>
              <a:pathLst>
                <a:path h="1579377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1550307"/>
                  </a:lnTo>
                  <a:cubicBezTo>
                    <a:pt x="1332724" y="1566362"/>
                    <a:pt x="1319709" y="1579377"/>
                    <a:pt x="1303654" y="1579377"/>
                  </a:cubicBezTo>
                  <a:lnTo>
                    <a:pt x="29069" y="1579377"/>
                  </a:lnTo>
                  <a:cubicBezTo>
                    <a:pt x="21360" y="1579377"/>
                    <a:pt x="13966" y="1576314"/>
                    <a:pt x="8514" y="1570862"/>
                  </a:cubicBezTo>
                  <a:cubicBezTo>
                    <a:pt x="3063" y="1565411"/>
                    <a:pt x="0" y="1558017"/>
                    <a:pt x="0" y="1550307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32724" cy="1627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98595" y="6675649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60" y="0"/>
                </a:lnTo>
                <a:lnTo>
                  <a:pt x="3076460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56842" y="8995453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44516" y="1384232"/>
            <a:ext cx="8699562" cy="6829646"/>
          </a:xfrm>
          <a:custGeom>
            <a:avLst/>
            <a:gdLst/>
            <a:ahLst/>
            <a:cxnLst/>
            <a:rect r="r" b="b" t="t" l="l"/>
            <a:pathLst>
              <a:path h="6829646" w="8699562">
                <a:moveTo>
                  <a:pt x="0" y="0"/>
                </a:moveTo>
                <a:lnTo>
                  <a:pt x="8699563" y="0"/>
                </a:lnTo>
                <a:lnTo>
                  <a:pt x="8699563" y="6829646"/>
                </a:lnTo>
                <a:lnTo>
                  <a:pt x="0" y="682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8604" y="1498660"/>
            <a:ext cx="488037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PID Control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2525" y="2370333"/>
            <a:ext cx="4760916" cy="387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Proportional (P):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Directly amplifies error signal.</a:t>
            </a:r>
          </a:p>
          <a:p>
            <a:pPr algn="l" marL="863633" indent="-28787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Provides immediate correction              proportional to error.</a:t>
            </a:r>
          </a:p>
          <a:p>
            <a:pPr algn="l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Integral (I):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Integrates error over time using an op-amp integrator.</a:t>
            </a:r>
          </a:p>
          <a:p>
            <a:pPr algn="l" marL="863633" indent="-28787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Eliminates steady-state error.</a:t>
            </a:r>
          </a:p>
          <a:p>
            <a:pPr algn="l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Derivative (D): 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Differentiates error signal using an op-amp differentiator.</a:t>
            </a:r>
          </a:p>
          <a:p>
            <a:pPr algn="l" marL="863633" indent="-28787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Predicts and reduces overshoot</a:t>
            </a:r>
            <a:r>
              <a:rPr lang="en-US" b="true" sz="2000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956098" y="8166253"/>
            <a:ext cx="167640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PID 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86762" y="3279613"/>
            <a:ext cx="151447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Proportional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20112" y="5469616"/>
            <a:ext cx="124777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Derivative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05862" y="7659619"/>
            <a:ext cx="96202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31742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Functionality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685581"/>
            <a:ext cx="5652754" cy="743657"/>
            <a:chOff x="0" y="0"/>
            <a:chExt cx="1332724" cy="175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9849" y="0"/>
                  </a:moveTo>
                  <a:lnTo>
                    <a:pt x="1262875" y="0"/>
                  </a:lnTo>
                  <a:cubicBezTo>
                    <a:pt x="1281400" y="0"/>
                    <a:pt x="1299166" y="7359"/>
                    <a:pt x="1312265" y="20458"/>
                  </a:cubicBezTo>
                  <a:cubicBezTo>
                    <a:pt x="1325365" y="33557"/>
                    <a:pt x="1332724" y="51324"/>
                    <a:pt x="1332724" y="69849"/>
                  </a:cubicBezTo>
                  <a:lnTo>
                    <a:pt x="1332724" y="105480"/>
                  </a:lnTo>
                  <a:cubicBezTo>
                    <a:pt x="1332724" y="124005"/>
                    <a:pt x="1325365" y="141771"/>
                    <a:pt x="1312265" y="154870"/>
                  </a:cubicBezTo>
                  <a:cubicBezTo>
                    <a:pt x="1299166" y="167969"/>
                    <a:pt x="1281400" y="175329"/>
                    <a:pt x="1262875" y="175329"/>
                  </a:cubicBezTo>
                  <a:lnTo>
                    <a:pt x="69849" y="175329"/>
                  </a:lnTo>
                  <a:cubicBezTo>
                    <a:pt x="51324" y="175329"/>
                    <a:pt x="33557" y="167969"/>
                    <a:pt x="20458" y="154870"/>
                  </a:cubicBezTo>
                  <a:cubicBezTo>
                    <a:pt x="7359" y="141771"/>
                    <a:pt x="0" y="124005"/>
                    <a:pt x="0" y="105480"/>
                  </a:cubicBezTo>
                  <a:lnTo>
                    <a:pt x="0" y="69849"/>
                  </a:lnTo>
                  <a:cubicBezTo>
                    <a:pt x="0" y="51324"/>
                    <a:pt x="7359" y="33557"/>
                    <a:pt x="20458" y="20458"/>
                  </a:cubicBezTo>
                  <a:cubicBezTo>
                    <a:pt x="33557" y="7359"/>
                    <a:pt x="51324" y="0"/>
                    <a:pt x="6984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616074"/>
            <a:ext cx="5652754" cy="2232151"/>
            <a:chOff x="0" y="0"/>
            <a:chExt cx="1332724" cy="526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6022" y="0"/>
                  </a:moveTo>
                  <a:lnTo>
                    <a:pt x="1306702" y="0"/>
                  </a:lnTo>
                  <a:cubicBezTo>
                    <a:pt x="1321073" y="0"/>
                    <a:pt x="1332724" y="11650"/>
                    <a:pt x="1332724" y="26022"/>
                  </a:cubicBezTo>
                  <a:lnTo>
                    <a:pt x="1332724" y="500242"/>
                  </a:lnTo>
                  <a:cubicBezTo>
                    <a:pt x="1332724" y="507143"/>
                    <a:pt x="1329982" y="513762"/>
                    <a:pt x="1325102" y="518642"/>
                  </a:cubicBezTo>
                  <a:cubicBezTo>
                    <a:pt x="1320222" y="523522"/>
                    <a:pt x="1313603" y="526264"/>
                    <a:pt x="1306702" y="526264"/>
                  </a:cubicBezTo>
                  <a:lnTo>
                    <a:pt x="26022" y="526264"/>
                  </a:lnTo>
                  <a:cubicBezTo>
                    <a:pt x="11650" y="526264"/>
                    <a:pt x="0" y="514613"/>
                    <a:pt x="0" y="500242"/>
                  </a:cubicBezTo>
                  <a:lnTo>
                    <a:pt x="0" y="26022"/>
                  </a:lnTo>
                  <a:cubicBezTo>
                    <a:pt x="0" y="19121"/>
                    <a:pt x="2742" y="12502"/>
                    <a:pt x="7622" y="7622"/>
                  </a:cubicBezTo>
                  <a:cubicBezTo>
                    <a:pt x="12502" y="2742"/>
                    <a:pt x="19121" y="0"/>
                    <a:pt x="2602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438775"/>
            <a:ext cx="5652754" cy="743657"/>
            <a:chOff x="0" y="0"/>
            <a:chExt cx="1332724" cy="1753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9849" y="0"/>
                  </a:moveTo>
                  <a:lnTo>
                    <a:pt x="1262875" y="0"/>
                  </a:lnTo>
                  <a:cubicBezTo>
                    <a:pt x="1281400" y="0"/>
                    <a:pt x="1299166" y="7359"/>
                    <a:pt x="1312265" y="20458"/>
                  </a:cubicBezTo>
                  <a:cubicBezTo>
                    <a:pt x="1325365" y="33557"/>
                    <a:pt x="1332724" y="51324"/>
                    <a:pt x="1332724" y="69849"/>
                  </a:cubicBezTo>
                  <a:lnTo>
                    <a:pt x="1332724" y="105480"/>
                  </a:lnTo>
                  <a:cubicBezTo>
                    <a:pt x="1332724" y="124005"/>
                    <a:pt x="1325365" y="141771"/>
                    <a:pt x="1312265" y="154870"/>
                  </a:cubicBezTo>
                  <a:cubicBezTo>
                    <a:pt x="1299166" y="167969"/>
                    <a:pt x="1281400" y="175329"/>
                    <a:pt x="1262875" y="175329"/>
                  </a:cubicBezTo>
                  <a:lnTo>
                    <a:pt x="69849" y="175329"/>
                  </a:lnTo>
                  <a:cubicBezTo>
                    <a:pt x="51324" y="175329"/>
                    <a:pt x="33557" y="167969"/>
                    <a:pt x="20458" y="154870"/>
                  </a:cubicBezTo>
                  <a:cubicBezTo>
                    <a:pt x="7359" y="141771"/>
                    <a:pt x="0" y="124005"/>
                    <a:pt x="0" y="105480"/>
                  </a:cubicBezTo>
                  <a:lnTo>
                    <a:pt x="0" y="69849"/>
                  </a:lnTo>
                  <a:cubicBezTo>
                    <a:pt x="0" y="51324"/>
                    <a:pt x="7359" y="33557"/>
                    <a:pt x="20458" y="20458"/>
                  </a:cubicBezTo>
                  <a:cubicBezTo>
                    <a:pt x="33557" y="7359"/>
                    <a:pt x="51324" y="0"/>
                    <a:pt x="6984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6369268"/>
            <a:ext cx="5652754" cy="2232151"/>
            <a:chOff x="0" y="0"/>
            <a:chExt cx="1332724" cy="5262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6022" y="0"/>
                  </a:moveTo>
                  <a:lnTo>
                    <a:pt x="1306702" y="0"/>
                  </a:lnTo>
                  <a:cubicBezTo>
                    <a:pt x="1321073" y="0"/>
                    <a:pt x="1332724" y="11650"/>
                    <a:pt x="1332724" y="26022"/>
                  </a:cubicBezTo>
                  <a:lnTo>
                    <a:pt x="1332724" y="500242"/>
                  </a:lnTo>
                  <a:cubicBezTo>
                    <a:pt x="1332724" y="507143"/>
                    <a:pt x="1329982" y="513762"/>
                    <a:pt x="1325102" y="518642"/>
                  </a:cubicBezTo>
                  <a:cubicBezTo>
                    <a:pt x="1320222" y="523522"/>
                    <a:pt x="1313603" y="526264"/>
                    <a:pt x="1306702" y="526264"/>
                  </a:cubicBezTo>
                  <a:lnTo>
                    <a:pt x="26022" y="526264"/>
                  </a:lnTo>
                  <a:cubicBezTo>
                    <a:pt x="11650" y="526264"/>
                    <a:pt x="0" y="514613"/>
                    <a:pt x="0" y="500242"/>
                  </a:cubicBezTo>
                  <a:lnTo>
                    <a:pt x="0" y="26022"/>
                  </a:lnTo>
                  <a:cubicBezTo>
                    <a:pt x="0" y="19121"/>
                    <a:pt x="2742" y="12502"/>
                    <a:pt x="7622" y="7622"/>
                  </a:cubicBezTo>
                  <a:cubicBezTo>
                    <a:pt x="12502" y="2742"/>
                    <a:pt x="19121" y="0"/>
                    <a:pt x="2602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312652" y="1685581"/>
            <a:ext cx="8630414" cy="6915838"/>
          </a:xfrm>
          <a:custGeom>
            <a:avLst/>
            <a:gdLst/>
            <a:ahLst/>
            <a:cxnLst/>
            <a:rect r="r" b="b" t="t" l="l"/>
            <a:pathLst>
              <a:path h="6915838" w="8630414">
                <a:moveTo>
                  <a:pt x="0" y="0"/>
                </a:moveTo>
                <a:lnTo>
                  <a:pt x="8630414" y="0"/>
                </a:lnTo>
                <a:lnTo>
                  <a:pt x="8630414" y="6915838"/>
                </a:lnTo>
                <a:lnTo>
                  <a:pt x="0" y="691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9132" y="1809461"/>
            <a:ext cx="5451889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Transistor Switch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2582" y="2792736"/>
            <a:ext cx="4663253" cy="117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 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Drives DC motors based on PWM signal.</a:t>
            </a:r>
          </a:p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 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Power transistors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5840" y="5562636"/>
            <a:ext cx="3976736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Motors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765" y="6507222"/>
            <a:ext cx="5008438" cy="117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Execute movement and correction.</a:t>
            </a:r>
          </a:p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 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Two DC gear motors.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1009" y="8629577"/>
            <a:ext cx="293370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Motor controlling circuit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31742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Functionality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5336" y="-879604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0194" y="1191151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66727" y="1739041"/>
            <a:ext cx="8714344" cy="6864496"/>
          </a:xfrm>
          <a:custGeom>
            <a:avLst/>
            <a:gdLst/>
            <a:ahLst/>
            <a:cxnLst/>
            <a:rect r="r" b="b" t="t" l="l"/>
            <a:pathLst>
              <a:path h="6864496" w="8714344">
                <a:moveTo>
                  <a:pt x="0" y="0"/>
                </a:moveTo>
                <a:lnTo>
                  <a:pt x="8714343" y="0"/>
                </a:lnTo>
                <a:lnTo>
                  <a:pt x="8714343" y="6864496"/>
                </a:lnTo>
                <a:lnTo>
                  <a:pt x="0" y="686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739041"/>
            <a:ext cx="5652754" cy="743657"/>
            <a:chOff x="0" y="0"/>
            <a:chExt cx="133272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9849" y="0"/>
                  </a:moveTo>
                  <a:lnTo>
                    <a:pt x="1262875" y="0"/>
                  </a:lnTo>
                  <a:cubicBezTo>
                    <a:pt x="1281400" y="0"/>
                    <a:pt x="1299166" y="7359"/>
                    <a:pt x="1312265" y="20458"/>
                  </a:cubicBezTo>
                  <a:cubicBezTo>
                    <a:pt x="1325365" y="33557"/>
                    <a:pt x="1332724" y="51324"/>
                    <a:pt x="1332724" y="69849"/>
                  </a:cubicBezTo>
                  <a:lnTo>
                    <a:pt x="1332724" y="105480"/>
                  </a:lnTo>
                  <a:cubicBezTo>
                    <a:pt x="1332724" y="124005"/>
                    <a:pt x="1325365" y="141771"/>
                    <a:pt x="1312265" y="154870"/>
                  </a:cubicBezTo>
                  <a:cubicBezTo>
                    <a:pt x="1299166" y="167969"/>
                    <a:pt x="1281400" y="175329"/>
                    <a:pt x="1262875" y="175329"/>
                  </a:cubicBezTo>
                  <a:lnTo>
                    <a:pt x="69849" y="175329"/>
                  </a:lnTo>
                  <a:cubicBezTo>
                    <a:pt x="51324" y="175329"/>
                    <a:pt x="33557" y="167969"/>
                    <a:pt x="20458" y="154870"/>
                  </a:cubicBezTo>
                  <a:cubicBezTo>
                    <a:pt x="7359" y="141771"/>
                    <a:pt x="0" y="124005"/>
                    <a:pt x="0" y="105480"/>
                  </a:cubicBezTo>
                  <a:lnTo>
                    <a:pt x="0" y="69849"/>
                  </a:lnTo>
                  <a:cubicBezTo>
                    <a:pt x="0" y="51324"/>
                    <a:pt x="7359" y="33557"/>
                    <a:pt x="20458" y="20458"/>
                  </a:cubicBezTo>
                  <a:cubicBezTo>
                    <a:pt x="33557" y="7359"/>
                    <a:pt x="51324" y="0"/>
                    <a:pt x="6984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92235"/>
            <a:ext cx="5652754" cy="743657"/>
            <a:chOff x="0" y="0"/>
            <a:chExt cx="1332724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9849" y="0"/>
                  </a:moveTo>
                  <a:lnTo>
                    <a:pt x="1262875" y="0"/>
                  </a:lnTo>
                  <a:cubicBezTo>
                    <a:pt x="1281400" y="0"/>
                    <a:pt x="1299166" y="7359"/>
                    <a:pt x="1312265" y="20458"/>
                  </a:cubicBezTo>
                  <a:cubicBezTo>
                    <a:pt x="1325365" y="33557"/>
                    <a:pt x="1332724" y="51324"/>
                    <a:pt x="1332724" y="69849"/>
                  </a:cubicBezTo>
                  <a:lnTo>
                    <a:pt x="1332724" y="105480"/>
                  </a:lnTo>
                  <a:cubicBezTo>
                    <a:pt x="1332724" y="124005"/>
                    <a:pt x="1325365" y="141771"/>
                    <a:pt x="1312265" y="154870"/>
                  </a:cubicBezTo>
                  <a:cubicBezTo>
                    <a:pt x="1299166" y="167969"/>
                    <a:pt x="1281400" y="175329"/>
                    <a:pt x="1262875" y="175329"/>
                  </a:cubicBezTo>
                  <a:lnTo>
                    <a:pt x="69849" y="175329"/>
                  </a:lnTo>
                  <a:cubicBezTo>
                    <a:pt x="51324" y="175329"/>
                    <a:pt x="33557" y="167969"/>
                    <a:pt x="20458" y="154870"/>
                  </a:cubicBezTo>
                  <a:cubicBezTo>
                    <a:pt x="7359" y="141771"/>
                    <a:pt x="0" y="124005"/>
                    <a:pt x="0" y="105480"/>
                  </a:cubicBezTo>
                  <a:lnTo>
                    <a:pt x="0" y="69849"/>
                  </a:lnTo>
                  <a:cubicBezTo>
                    <a:pt x="0" y="51324"/>
                    <a:pt x="7359" y="33557"/>
                    <a:pt x="20458" y="20458"/>
                  </a:cubicBezTo>
                  <a:cubicBezTo>
                    <a:pt x="33557" y="7359"/>
                    <a:pt x="51324" y="0"/>
                    <a:pt x="6984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669534"/>
            <a:ext cx="5652754" cy="2232151"/>
            <a:chOff x="0" y="0"/>
            <a:chExt cx="1332724" cy="5262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6022" y="0"/>
                  </a:moveTo>
                  <a:lnTo>
                    <a:pt x="1306702" y="0"/>
                  </a:lnTo>
                  <a:cubicBezTo>
                    <a:pt x="1321073" y="0"/>
                    <a:pt x="1332724" y="11650"/>
                    <a:pt x="1332724" y="26022"/>
                  </a:cubicBezTo>
                  <a:lnTo>
                    <a:pt x="1332724" y="500242"/>
                  </a:lnTo>
                  <a:cubicBezTo>
                    <a:pt x="1332724" y="507143"/>
                    <a:pt x="1329982" y="513762"/>
                    <a:pt x="1325102" y="518642"/>
                  </a:cubicBezTo>
                  <a:cubicBezTo>
                    <a:pt x="1320222" y="523522"/>
                    <a:pt x="1313603" y="526264"/>
                    <a:pt x="1306702" y="526264"/>
                  </a:cubicBezTo>
                  <a:lnTo>
                    <a:pt x="26022" y="526264"/>
                  </a:lnTo>
                  <a:cubicBezTo>
                    <a:pt x="11650" y="526264"/>
                    <a:pt x="0" y="514613"/>
                    <a:pt x="0" y="500242"/>
                  </a:cubicBezTo>
                  <a:lnTo>
                    <a:pt x="0" y="26022"/>
                  </a:lnTo>
                  <a:cubicBezTo>
                    <a:pt x="0" y="19121"/>
                    <a:pt x="2742" y="12502"/>
                    <a:pt x="7622" y="7622"/>
                  </a:cubicBezTo>
                  <a:cubicBezTo>
                    <a:pt x="12502" y="2742"/>
                    <a:pt x="19121" y="0"/>
                    <a:pt x="2602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422728"/>
            <a:ext cx="5652754" cy="2180809"/>
            <a:chOff x="0" y="0"/>
            <a:chExt cx="1332724" cy="514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2724" cy="514159"/>
            </a:xfrm>
            <a:custGeom>
              <a:avLst/>
              <a:gdLst/>
              <a:ahLst/>
              <a:cxnLst/>
              <a:rect r="r" b="b" t="t" l="l"/>
              <a:pathLst>
                <a:path h="514159" w="1332724">
                  <a:moveTo>
                    <a:pt x="26022" y="0"/>
                  </a:moveTo>
                  <a:lnTo>
                    <a:pt x="1306702" y="0"/>
                  </a:lnTo>
                  <a:cubicBezTo>
                    <a:pt x="1321073" y="0"/>
                    <a:pt x="1332724" y="11650"/>
                    <a:pt x="1332724" y="26022"/>
                  </a:cubicBezTo>
                  <a:lnTo>
                    <a:pt x="1332724" y="488137"/>
                  </a:lnTo>
                  <a:cubicBezTo>
                    <a:pt x="1332724" y="502509"/>
                    <a:pt x="1321073" y="514159"/>
                    <a:pt x="1306702" y="514159"/>
                  </a:cubicBezTo>
                  <a:lnTo>
                    <a:pt x="26022" y="514159"/>
                  </a:lnTo>
                  <a:cubicBezTo>
                    <a:pt x="19121" y="514159"/>
                    <a:pt x="12502" y="511418"/>
                    <a:pt x="7622" y="506537"/>
                  </a:cubicBezTo>
                  <a:cubicBezTo>
                    <a:pt x="2742" y="501657"/>
                    <a:pt x="0" y="495039"/>
                    <a:pt x="0" y="488137"/>
                  </a:cubicBezTo>
                  <a:lnTo>
                    <a:pt x="0" y="26022"/>
                  </a:lnTo>
                  <a:cubicBezTo>
                    <a:pt x="0" y="19121"/>
                    <a:pt x="2742" y="12502"/>
                    <a:pt x="7622" y="7622"/>
                  </a:cubicBezTo>
                  <a:cubicBezTo>
                    <a:pt x="12502" y="2742"/>
                    <a:pt x="19121" y="0"/>
                    <a:pt x="2602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32724" cy="561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18936" y="8670442"/>
            <a:ext cx="320992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Triangular wave generator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3935" y="5616115"/>
            <a:ext cx="2882284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Comparator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6029" y="2846196"/>
            <a:ext cx="4887910" cy="156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Produces a periodic triangle waveform.</a:t>
            </a:r>
          </a:p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Op-amp-based integrator + comparator.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951" y="1862921"/>
            <a:ext cx="4838252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Triangle Wave Generator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765" y="6560682"/>
            <a:ext cx="5008438" cy="156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Function: 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Compares PID output with triangle wave to generate PWM.</a:t>
            </a:r>
          </a:p>
          <a:p>
            <a:pPr algn="l">
              <a:lnSpc>
                <a:spcPts val="3128"/>
              </a:lnSpc>
            </a:pPr>
            <a:r>
              <a:rPr lang="en-US" sz="2234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Component:</a:t>
            </a:r>
            <a:r>
              <a:rPr lang="en-US" sz="2234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 Op-amp in comparator mode.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31742"/>
            <a:ext cx="7881777" cy="10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5"/>
              </a:lnSpc>
              <a:spcBef>
                <a:spcPct val="0"/>
              </a:spcBef>
            </a:pPr>
            <a:r>
              <a:rPr lang="en-US" b="true" sz="57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Functionality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DAG0_huT0M8</dc:identifier>
  <dcterms:modified xsi:type="dcterms:W3CDTF">2011-08-01T06:04:30Z</dcterms:modified>
  <cp:revision>1</cp:revision>
  <dc:title>Blue and White Simple The Future Of The Arctic Presentation</dc:title>
</cp:coreProperties>
</file>